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134" r:id="rId4"/>
    <p:sldId id="1777" r:id="rId5"/>
    <p:sldId id="2158" r:id="rId6"/>
    <p:sldId id="2155" r:id="rId7"/>
    <p:sldId id="2156" r:id="rId8"/>
    <p:sldId id="2157" r:id="rId9"/>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52"/>
    <p:restoredTop sz="94643"/>
  </p:normalViewPr>
  <p:slideViewPr>
    <p:cSldViewPr snapToGrid="0">
      <p:cViewPr varScale="1">
        <p:scale>
          <a:sx n="83" d="100"/>
          <a:sy n="83" d="100"/>
        </p:scale>
        <p:origin x="3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3" Type="http://schemas.openxmlformats.org/officeDocument/2006/relationships/tags" Target="tags/tag6.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0B044-2F85-4439-AF07-2F5DDB68A95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63C9D-ABE5-47AC-B46C-8DEF1D9C616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0B044-2F85-4439-AF07-2F5DDB68A95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63C9D-ABE5-47AC-B46C-8DEF1D9C616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0" y="0"/>
            <a:ext cx="12192000" cy="6858000"/>
          </a:xfrm>
          <a:prstGeom prst="rect">
            <a:avLst/>
          </a:prstGeom>
          <a:blipFill>
            <a:blip r:embed="rId1"/>
            <a:srcRect/>
            <a:stretch>
              <a:fillRect t="-68518" b="-685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Pentagon 8"/>
          <p:cNvSpPr/>
          <p:nvPr/>
        </p:nvSpPr>
        <p:spPr>
          <a:xfrm rot="5400000">
            <a:off x="3850550" y="-2255278"/>
            <a:ext cx="4490900" cy="10531420"/>
          </a:xfrm>
          <a:prstGeom prst="homePlate">
            <a:avLst>
              <a:gd name="adj" fmla="val 29908"/>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th-TH" sz="1800" b="0" i="0" u="none" strike="noStrike" kern="1200" cap="none" spc="0" normalizeH="0" baseline="0" noProof="0">
              <a:ln>
                <a:noFill/>
              </a:ln>
              <a:solidFill>
                <a:srgbClr val="FBFBFB"/>
              </a:solidFill>
              <a:effectLst/>
              <a:uLnTx/>
              <a:uFillTx/>
              <a:latin typeface="微软雅黑" panose="020B0503020204020204" charset="-122"/>
              <a:ea typeface="微软雅黑" panose="020B0503020204020204" charset="-122"/>
              <a:cs typeface="+mn-ea"/>
              <a:sym typeface="+mn-lt"/>
            </a:endParaRPr>
          </a:p>
        </p:txBody>
      </p:sp>
      <p:sp>
        <p:nvSpPr>
          <p:cNvPr id="4" name="Title 5"/>
          <p:cNvSpPr txBox="1"/>
          <p:nvPr/>
        </p:nvSpPr>
        <p:spPr>
          <a:xfrm>
            <a:off x="1819275" y="1880870"/>
            <a:ext cx="8553450" cy="9810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a:t>
            </a:r>
            <a:r>
              <a:rPr 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关于开展2023年面向社会认定中小学和幼儿园教师资格工作的通知</a:t>
            </a:r>
            <a:r>
              <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a:t>
            </a:r>
            <a:endPar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endParaRPr>
          </a:p>
        </p:txBody>
      </p:sp>
      <p:sp>
        <p:nvSpPr>
          <p:cNvPr id="5" name="文本框 6"/>
          <p:cNvSpPr txBox="1"/>
          <p:nvPr/>
        </p:nvSpPr>
        <p:spPr>
          <a:xfrm>
            <a:off x="2089350" y="3356130"/>
            <a:ext cx="8097388" cy="645160"/>
          </a:xfrm>
          <a:prstGeom prst="rect">
            <a:avLst/>
          </a:prstGeom>
          <a:solidFill>
            <a:schemeClr val="tx1">
              <a:alpha val="0"/>
            </a:schemeClr>
          </a:solidFill>
          <a:effectLst/>
        </p:spPr>
        <p:txBody>
          <a:bodyPr wrap="square" rtlCol="0">
            <a:spAutoFit/>
          </a:bodyPr>
          <a:lstStyle>
            <a:defPPr>
              <a:defRPr lang="zh-CN"/>
            </a:defPPr>
            <a:lvl1pPr>
              <a:defRPr sz="4800">
                <a:solidFill>
                  <a:schemeClr val="bg1"/>
                </a:solidFill>
                <a:latin typeface="思源黑体 CN Heavy" panose="020B0A00000000000000" pitchFamily="34" charset="-122"/>
                <a:ea typeface="思源黑体 CN Heavy" panose="020B0A00000000000000" pitchFamily="34" charset="-122"/>
              </a:defRPr>
            </a:lvl1pPr>
          </a:lstStyle>
          <a:p>
            <a:pPr algn="ctr"/>
            <a:r>
              <a:rPr lang="zh-CN" altLang="en-US" sz="3600" b="1" dirty="0">
                <a:latin typeface="微软雅黑 Light" panose="020B0502040204020203" pitchFamily="34" charset="-122"/>
                <a:ea typeface="微软雅黑 Light" panose="020B0502040204020203" pitchFamily="34" charset="-122"/>
                <a:cs typeface="+mn-ea"/>
                <a:sym typeface="+mn-lt"/>
              </a:rPr>
              <a:t>文件解读</a:t>
            </a:r>
            <a:endParaRPr lang="zh-CN" altLang="en-US" sz="3600" b="1" dirty="0">
              <a:latin typeface="微软雅黑 Light" panose="020B0502040204020203" pitchFamily="34" charset="-122"/>
              <a:ea typeface="微软雅黑 Light" panose="020B0502040204020203" pitchFamily="34" charset="-122"/>
              <a:cs typeface="+mn-ea"/>
              <a:sym typeface="+mn-lt"/>
            </a:endParaRPr>
          </a:p>
        </p:txBody>
      </p:sp>
      <p:sp>
        <p:nvSpPr>
          <p:cNvPr id="7" name="Freeform 19"/>
          <p:cNvSpPr/>
          <p:nvPr/>
        </p:nvSpPr>
        <p:spPr bwMode="auto">
          <a:xfrm rot="5400000" flipH="1">
            <a:off x="4907006" y="-661857"/>
            <a:ext cx="2462075" cy="12276083"/>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范围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1087120"/>
            <a:ext cx="10871200" cy="5078095"/>
          </a:xfrm>
          <a:prstGeom prst="rect">
            <a:avLst/>
          </a:prstGeom>
        </p:spPr>
        <p:txBody>
          <a:bodyPr wrap="square" anchor="ctr" anchorCtr="0">
            <a:noAutofit/>
          </a:bodyPr>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未达到国家法定退休年龄的中国公民，且符合以下条件之一的，可在我市申请认定中小学和幼儿园教师资格：</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（一）符合以下条件之一的已毕业人员</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1.户籍在长治市的社会人员；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2.</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持有长治市居住证并在有效期内的外省市户籍人员；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3.</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驻市部队现役军人和现役武警；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二）长治市全日制普通高校在读专升本学生、在读研究生可在户籍或学校所在地使用已取得的学历申请认定。就读于成人教育（自学考试、电大、夜大、函授）、网络教育的人员须毕业并取得国民教育系列学历。本市普通高校其他在读学生毕业前最后一个学期在学校所在地申请认定。</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范围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1362075"/>
            <a:ext cx="10871200" cy="3969385"/>
          </a:xfrm>
          <a:prstGeom prst="rect">
            <a:avLst/>
          </a:prstGeom>
        </p:spPr>
        <p:txBody>
          <a:bodyPr wrap="square" anchor="ctr" anchorCtr="0">
            <a:spAutoFit/>
          </a:bodyPr>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（三）长治市具有办学资质院校开设的中等学历层次幼儿教育类专业2023年应届毕业生。</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四）在长治市学习、工作和居住的港澳台居民，持港澳台居民居住证可在居住地申请认定教师资格，持港澳居民来往内地通行证、5年有效期台湾居民来往大陆通行证可在中小学和幼儿园教师资格考试所在地申请认定中小学和幼儿园教师资格。申请认定教师资格的学历及其他条件、程序要求与内地（大陆）申请人相同。</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evron 4"/>
          <p:cNvSpPr/>
          <p:nvPr/>
        </p:nvSpPr>
        <p:spPr>
          <a:xfrm>
            <a:off x="4636135" y="4506595"/>
            <a:ext cx="3419475" cy="535940"/>
          </a:xfrm>
          <a:prstGeom prst="chevron">
            <a:avLst/>
          </a:prstGeom>
          <a:solidFill>
            <a:schemeClr val="accent2"/>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教师资格现场确认时间</a:t>
            </a:r>
            <a:endPar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6" name="Chevron 5"/>
          <p:cNvSpPr/>
          <p:nvPr/>
        </p:nvSpPr>
        <p:spPr>
          <a:xfrm>
            <a:off x="8515985" y="4506595"/>
            <a:ext cx="2738755" cy="535940"/>
          </a:xfrm>
          <a:prstGeom prst="chevron">
            <a:avLst/>
          </a:prstGeom>
          <a:solidFill>
            <a:schemeClr val="bg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领取教师资格证时间</a:t>
            </a:r>
            <a:endPar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7" name="Chevron 6"/>
          <p:cNvSpPr/>
          <p:nvPr/>
        </p:nvSpPr>
        <p:spPr>
          <a:xfrm>
            <a:off x="1198880" y="4506595"/>
            <a:ext cx="3035935" cy="535940"/>
          </a:xfrm>
          <a:prstGeom prst="chevron">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465" b="1" dirty="0">
                <a:solidFill>
                  <a:schemeClr val="bg1"/>
                </a:solidFill>
                <a:latin typeface="Roboto Black" panose="02000000000000000000" pitchFamily="2" charset="0"/>
                <a:ea typeface="宋体" panose="02010600030101010101" pitchFamily="2" charset="-122"/>
                <a:cs typeface="Roboto Black" panose="02000000000000000000" pitchFamily="2" charset="0"/>
              </a:rPr>
              <a:t>网上报名时间</a:t>
            </a:r>
            <a:endParaRPr lang="zh-CN" altLang="en-US" sz="1465" b="1" dirty="0">
              <a:solidFill>
                <a:schemeClr val="bg1"/>
              </a:solidFill>
              <a:latin typeface="Roboto Black" panose="02000000000000000000" pitchFamily="2" charset="0"/>
              <a:ea typeface="宋体" panose="02010600030101010101" pitchFamily="2" charset="-122"/>
              <a:cs typeface="Roboto Black" panose="02000000000000000000" pitchFamily="2" charset="0"/>
            </a:endParaRPr>
          </a:p>
        </p:txBody>
      </p:sp>
      <p:cxnSp>
        <p:nvCxnSpPr>
          <p:cNvPr id="8" name="Straight Connector 7"/>
          <p:cNvCxnSpPr/>
          <p:nvPr/>
        </p:nvCxnSpPr>
        <p:spPr>
          <a:xfrm flipV="1">
            <a:off x="1602105" y="3061335"/>
            <a:ext cx="15875" cy="142621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1440180" y="2727960"/>
            <a:ext cx="306070" cy="311785"/>
            <a:chOff x="1481141" y="1712260"/>
            <a:chExt cx="1033988" cy="1052152"/>
          </a:xfrm>
        </p:grpSpPr>
        <p:sp>
          <p:nvSpPr>
            <p:cNvPr id="17"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1"/>
                </a:solidFill>
              </a:endParaRPr>
            </a:p>
          </p:txBody>
        </p:sp>
        <p:sp>
          <p:nvSpPr>
            <p:cNvPr id="18"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sp>
        <p:nvSpPr>
          <p:cNvPr id="44" name="矩形 36"/>
          <p:cNvSpPr/>
          <p:nvPr/>
        </p:nvSpPr>
        <p:spPr>
          <a:xfrm>
            <a:off x="1851660" y="1516380"/>
            <a:ext cx="2383155" cy="3724910"/>
          </a:xfrm>
          <a:prstGeom prst="rect">
            <a:avLst/>
          </a:prstGeom>
        </p:spPr>
        <p:txBody>
          <a:bodyPr wrap="square" lIns="91433" tIns="45716" rIns="91433" bIns="45716">
            <a:noAutofit/>
          </a:bodyPr>
          <a:lstStyle/>
          <a:p>
            <a:pPr lvl="0" algn="l">
              <a:lnSpc>
                <a:spcPts val="2000"/>
              </a:lnSpc>
              <a:defRPr/>
            </a:pPr>
            <a:r>
              <a:rPr lang="zh-CN" alt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网上报名时间</a:t>
            </a:r>
            <a:r>
              <a:rPr lang="en-US" altLang="zh-CN"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:第一批：2023年4月17日8:00至4月28日17:00。第二批：2023年6月12日8:00至6月19日17:00。第三批：2023年9月18日8:00至9月28日17:00。。</a:t>
            </a:r>
            <a:endParaRPr lang="en-US" altLang="zh-CN"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a:p>
            <a:pPr lvl="0" algn="l">
              <a:lnSpc>
                <a:spcPts val="2000"/>
              </a:lnSpc>
              <a:defRPr/>
            </a:pPr>
            <a:r>
              <a:rPr lang="zh-CN" altLang="en-US" sz="1600" dirty="0">
                <a:solidFill>
                  <a:schemeClr val="tx1"/>
                </a:solidFill>
                <a:latin typeface="Source Han Sans SC" panose="020B0500000000000000" pitchFamily="34" charset="-128"/>
                <a:ea typeface="Source Han Sans SC" panose="020B0500000000000000" pitchFamily="34" charset="-128"/>
                <a:sym typeface="FZHei-B01S" panose="02010601030101010101" pitchFamily="2" charset="-122"/>
              </a:rPr>
              <a:t>请申请人在报名时间内登录中国教师资格网（www.jszg.edu.cn）用本人的账号登录并报名。</a:t>
            </a:r>
            <a:endParaRPr lang="zh-CN" altLang="en-US" sz="1600" dirty="0">
              <a:solidFill>
                <a:schemeClr val="tx1"/>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时间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5"/>
          <p:cNvGrpSpPr/>
          <p:nvPr/>
        </p:nvGrpSpPr>
        <p:grpSpPr>
          <a:xfrm>
            <a:off x="5092065" y="2727960"/>
            <a:ext cx="306070" cy="311785"/>
            <a:chOff x="1481141" y="1712260"/>
            <a:chExt cx="1033988" cy="1052152"/>
          </a:xfrm>
        </p:grpSpPr>
        <p:sp>
          <p:nvSpPr>
            <p:cNvPr id="15"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400" dirty="0">
                <a:solidFill>
                  <a:schemeClr val="tx1"/>
                </a:solidFill>
              </a:endParaRPr>
            </a:p>
          </p:txBody>
        </p:sp>
        <p:sp>
          <p:nvSpPr>
            <p:cNvPr id="19"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sp>
        <p:nvSpPr>
          <p:cNvPr id="20" name="矩形 36"/>
          <p:cNvSpPr/>
          <p:nvPr/>
        </p:nvSpPr>
        <p:spPr>
          <a:xfrm>
            <a:off x="5398135" y="1370965"/>
            <a:ext cx="2383155" cy="3998595"/>
          </a:xfrm>
          <a:prstGeom prst="rect">
            <a:avLst/>
          </a:prstGeom>
        </p:spPr>
        <p:txBody>
          <a:bodyPr wrap="square" lIns="91433" tIns="45716" rIns="91433" bIns="45716">
            <a:noAutofit/>
          </a:bodyPr>
          <a:p>
            <a:pPr lvl="0" algn="l">
              <a:lnSpc>
                <a:spcPts val="2000"/>
              </a:lnSpc>
              <a:defRPr/>
            </a:pP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高级中学和中等职业学校教师资格现场确认时间:第一批：2023年4月18日至4月29日。第二批：2023年6月13日至6月21日。第三批：2023年9月19日至9月29日。</a:t>
            </a:r>
            <a:endPar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a:p>
            <a:pPr lvl="0" algn="l">
              <a:lnSpc>
                <a:spcPts val="2000"/>
              </a:lnSpc>
              <a:defRPr/>
            </a:pP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初中及以下教师资格现场确认时间由各县区教师资格认定机构（以下简称认定机构）确定。</a:t>
            </a:r>
            <a:endPar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p:txBody>
      </p:sp>
      <p:cxnSp>
        <p:nvCxnSpPr>
          <p:cNvPr id="24" name="Straight Connector 7"/>
          <p:cNvCxnSpPr/>
          <p:nvPr/>
        </p:nvCxnSpPr>
        <p:spPr>
          <a:xfrm flipV="1">
            <a:off x="5229225" y="3072765"/>
            <a:ext cx="15875" cy="142621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5" name="矩形 36"/>
          <p:cNvSpPr/>
          <p:nvPr/>
        </p:nvSpPr>
        <p:spPr>
          <a:xfrm>
            <a:off x="9454515" y="2805430"/>
            <a:ext cx="2070100" cy="1372235"/>
          </a:xfrm>
          <a:prstGeom prst="rect">
            <a:avLst/>
          </a:prstGeom>
        </p:spPr>
        <p:txBody>
          <a:bodyPr wrap="square" lIns="91433" tIns="45716" rIns="91433" bIns="45716">
            <a:spAutoFit/>
          </a:bodyPr>
          <a:p>
            <a:pPr lvl="0" algn="l">
              <a:lnSpc>
                <a:spcPts val="2000"/>
              </a:lnSpc>
              <a:defRPr/>
            </a:pPr>
            <a:r>
              <a:rPr sz="1600" dirty="0">
                <a:solidFill>
                  <a:schemeClr val="tx1"/>
                </a:solidFill>
                <a:latin typeface="方正小标宋简体" panose="03000509000000000000" charset="-122"/>
                <a:ea typeface="方正小标宋简体" panose="03000509000000000000" charset="-122"/>
                <a:sym typeface="FZHei-B01S" panose="02010601030101010101" pitchFamily="2" charset="-122"/>
              </a:rPr>
              <a:t>领取教师资格证时间另行通知，请关注长治市政务服务网（cz.sxzwfw.gov.cn）公告。</a:t>
            </a:r>
            <a:endParaRPr sz="1600"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p:txBody>
      </p:sp>
      <p:grpSp>
        <p:nvGrpSpPr>
          <p:cNvPr id="29" name="Group 15"/>
          <p:cNvGrpSpPr/>
          <p:nvPr/>
        </p:nvGrpSpPr>
        <p:grpSpPr>
          <a:xfrm>
            <a:off x="8966835" y="3284220"/>
            <a:ext cx="306070" cy="311785"/>
            <a:chOff x="1481141" y="1712260"/>
            <a:chExt cx="1033988" cy="1052152"/>
          </a:xfrm>
        </p:grpSpPr>
        <p:sp>
          <p:nvSpPr>
            <p:cNvPr id="30"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400" dirty="0">
                <a:solidFill>
                  <a:schemeClr val="tx1"/>
                </a:solidFill>
              </a:endParaRPr>
            </a:p>
          </p:txBody>
        </p:sp>
        <p:sp>
          <p:nvSpPr>
            <p:cNvPr id="34"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cxnSp>
        <p:nvCxnSpPr>
          <p:cNvPr id="35" name="Straight Connector 7"/>
          <p:cNvCxnSpPr/>
          <p:nvPr/>
        </p:nvCxnSpPr>
        <p:spPr>
          <a:xfrm flipV="1">
            <a:off x="9103995" y="3560445"/>
            <a:ext cx="10160" cy="94996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2000"/>
                            </p:stCondLst>
                            <p:childTnLst>
                              <p:par>
                                <p:cTn id="24" presetID="53" presetClass="entr" presetSubtype="16" fill="hold" grpId="0" nodeType="afterEffect">
                                  <p:stCondLst>
                                    <p:cond delay="0"/>
                                  </p:stCondLst>
                                  <p:iterate type="lt">
                                    <p:tmPct val="4054"/>
                                  </p:iterate>
                                  <p:childTnLst>
                                    <p:set>
                                      <p:cBhvr>
                                        <p:cTn id="25" dur="1" fill="hold">
                                          <p:stCondLst>
                                            <p:cond delay="0"/>
                                          </p:stCondLst>
                                        </p:cTn>
                                        <p:tgtEl>
                                          <p:spTgt spid="44"/>
                                        </p:tgtEl>
                                        <p:attrNameLst>
                                          <p:attrName>style.visibility</p:attrName>
                                        </p:attrNameLst>
                                      </p:cBhvr>
                                      <p:to>
                                        <p:strVal val="visible"/>
                                      </p:to>
                                    </p:set>
                                    <p:anim calcmode="lin" valueType="num">
                                      <p:cBhvr>
                                        <p:cTn id="26" dur="250" fill="hold"/>
                                        <p:tgtEl>
                                          <p:spTgt spid="44"/>
                                        </p:tgtEl>
                                        <p:attrNameLst>
                                          <p:attrName>ppt_w</p:attrName>
                                        </p:attrNameLst>
                                      </p:cBhvr>
                                      <p:tavLst>
                                        <p:tav tm="0">
                                          <p:val>
                                            <p:fltVal val="0"/>
                                          </p:val>
                                        </p:tav>
                                        <p:tav tm="100000">
                                          <p:val>
                                            <p:strVal val="#ppt_w"/>
                                          </p:val>
                                        </p:tav>
                                      </p:tavLst>
                                    </p:anim>
                                    <p:anim calcmode="lin" valueType="num">
                                      <p:cBhvr>
                                        <p:cTn id="27" dur="250" fill="hold"/>
                                        <p:tgtEl>
                                          <p:spTgt spid="44"/>
                                        </p:tgtEl>
                                        <p:attrNameLst>
                                          <p:attrName>ppt_h</p:attrName>
                                        </p:attrNameLst>
                                      </p:cBhvr>
                                      <p:tavLst>
                                        <p:tav tm="0">
                                          <p:val>
                                            <p:fltVal val="0"/>
                                          </p:val>
                                        </p:tav>
                                        <p:tav tm="100000">
                                          <p:val>
                                            <p:strVal val="#ppt_h"/>
                                          </p:val>
                                        </p:tav>
                                      </p:tavLst>
                                    </p:anim>
                                    <p:animEffect transition="in" filter="fade">
                                      <p:cBhvr>
                                        <p:cTn id="28" dur="250"/>
                                        <p:tgtEl>
                                          <p:spTgt spid="44"/>
                                        </p:tgtEl>
                                      </p:cBhvr>
                                    </p:animEffect>
                                  </p:childTnLst>
                                </p:cTn>
                              </p:par>
                            </p:childTnLst>
                          </p:cTn>
                        </p:par>
                        <p:par>
                          <p:cTn id="29" fill="hold">
                            <p:stCondLst>
                              <p:cond delay="3719"/>
                            </p:stCondLst>
                            <p:childTnLst>
                              <p:par>
                                <p:cTn id="30" presetID="53" presetClass="entr" presetSubtype="16" fill="hold" grpId="0" nodeType="afterEffect">
                                  <p:stCondLst>
                                    <p:cond delay="0"/>
                                  </p:stCondLst>
                                  <p:iterate type="lt">
                                    <p:tmPct val="4054"/>
                                  </p:iterate>
                                  <p:childTnLst>
                                    <p:set>
                                      <p:cBhvr>
                                        <p:cTn id="31" dur="1" fill="hold">
                                          <p:stCondLst>
                                            <p:cond delay="0"/>
                                          </p:stCondLst>
                                        </p:cTn>
                                        <p:tgtEl>
                                          <p:spTgt spid="20"/>
                                        </p:tgtEl>
                                        <p:attrNameLst>
                                          <p:attrName>style.visibility</p:attrName>
                                        </p:attrNameLst>
                                      </p:cBhvr>
                                      <p:to>
                                        <p:strVal val="visible"/>
                                      </p:to>
                                    </p:set>
                                    <p:anim calcmode="lin" valueType="num">
                                      <p:cBhvr>
                                        <p:cTn id="32" dur="250" fill="hold"/>
                                        <p:tgtEl>
                                          <p:spTgt spid="20"/>
                                        </p:tgtEl>
                                        <p:attrNameLst>
                                          <p:attrName>ppt_w</p:attrName>
                                        </p:attrNameLst>
                                      </p:cBhvr>
                                      <p:tavLst>
                                        <p:tav tm="0">
                                          <p:val>
                                            <p:fltVal val="0"/>
                                          </p:val>
                                        </p:tav>
                                        <p:tav tm="100000">
                                          <p:val>
                                            <p:strVal val="#ppt_w"/>
                                          </p:val>
                                        </p:tav>
                                      </p:tavLst>
                                    </p:anim>
                                    <p:anim calcmode="lin" valueType="num">
                                      <p:cBhvr>
                                        <p:cTn id="33" dur="250" fill="hold"/>
                                        <p:tgtEl>
                                          <p:spTgt spid="20"/>
                                        </p:tgtEl>
                                        <p:attrNameLst>
                                          <p:attrName>ppt_h</p:attrName>
                                        </p:attrNameLst>
                                      </p:cBhvr>
                                      <p:tavLst>
                                        <p:tav tm="0">
                                          <p:val>
                                            <p:fltVal val="0"/>
                                          </p:val>
                                        </p:tav>
                                        <p:tav tm="100000">
                                          <p:val>
                                            <p:strVal val="#ppt_h"/>
                                          </p:val>
                                        </p:tav>
                                      </p:tavLst>
                                    </p:anim>
                                    <p:animEffect transition="in" filter="fade">
                                      <p:cBhvr>
                                        <p:cTn id="34" dur="250"/>
                                        <p:tgtEl>
                                          <p:spTgt spid="20"/>
                                        </p:tgtEl>
                                      </p:cBhvr>
                                    </p:animEffect>
                                  </p:childTnLst>
                                </p:cTn>
                              </p:par>
                            </p:childTnLst>
                          </p:cTn>
                        </p:par>
                        <p:par>
                          <p:cTn id="35" fill="hold">
                            <p:stCondLst>
                              <p:cond delay="5226"/>
                            </p:stCondLst>
                            <p:childTnLst>
                              <p:par>
                                <p:cTn id="36" presetID="22" presetClass="entr" presetSubtype="4"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cTn>
                              </p:par>
                            </p:childTnLst>
                          </p:cTn>
                        </p:par>
                        <p:par>
                          <p:cTn id="39" fill="hold">
                            <p:stCondLst>
                              <p:cond delay="5726"/>
                            </p:stCondLst>
                            <p:childTnLst>
                              <p:par>
                                <p:cTn id="40" presetID="53" presetClass="entr" presetSubtype="16" fill="hold" grpId="0" nodeType="afterEffect">
                                  <p:stCondLst>
                                    <p:cond delay="0"/>
                                  </p:stCondLst>
                                  <p:iterate type="lt">
                                    <p:tmPct val="4054"/>
                                  </p:iterate>
                                  <p:childTnLst>
                                    <p:set>
                                      <p:cBhvr>
                                        <p:cTn id="41" dur="1" fill="hold">
                                          <p:stCondLst>
                                            <p:cond delay="0"/>
                                          </p:stCondLst>
                                        </p:cTn>
                                        <p:tgtEl>
                                          <p:spTgt spid="25"/>
                                        </p:tgtEl>
                                        <p:attrNameLst>
                                          <p:attrName>style.visibility</p:attrName>
                                        </p:attrNameLst>
                                      </p:cBhvr>
                                      <p:to>
                                        <p:strVal val="visible"/>
                                      </p:to>
                                    </p:set>
                                    <p:anim calcmode="lin" valueType="num">
                                      <p:cBhvr>
                                        <p:cTn id="42" dur="250" fill="hold"/>
                                        <p:tgtEl>
                                          <p:spTgt spid="25"/>
                                        </p:tgtEl>
                                        <p:attrNameLst>
                                          <p:attrName>ppt_w</p:attrName>
                                        </p:attrNameLst>
                                      </p:cBhvr>
                                      <p:tavLst>
                                        <p:tav tm="0">
                                          <p:val>
                                            <p:fltVal val="0"/>
                                          </p:val>
                                        </p:tav>
                                        <p:tav tm="100000">
                                          <p:val>
                                            <p:strVal val="#ppt_w"/>
                                          </p:val>
                                        </p:tav>
                                      </p:tavLst>
                                    </p:anim>
                                    <p:anim calcmode="lin" valueType="num">
                                      <p:cBhvr>
                                        <p:cTn id="43" dur="250" fill="hold"/>
                                        <p:tgtEl>
                                          <p:spTgt spid="25"/>
                                        </p:tgtEl>
                                        <p:attrNameLst>
                                          <p:attrName>ppt_h</p:attrName>
                                        </p:attrNameLst>
                                      </p:cBhvr>
                                      <p:tavLst>
                                        <p:tav tm="0">
                                          <p:val>
                                            <p:fltVal val="0"/>
                                          </p:val>
                                        </p:tav>
                                        <p:tav tm="100000">
                                          <p:val>
                                            <p:strVal val="#ppt_h"/>
                                          </p:val>
                                        </p:tav>
                                      </p:tavLst>
                                    </p:anim>
                                    <p:animEffect transition="in" filter="fade">
                                      <p:cBhvr>
                                        <p:cTn id="44" dur="250"/>
                                        <p:tgtEl>
                                          <p:spTgt spid="25"/>
                                        </p:tgtEl>
                                      </p:cBhvr>
                                    </p:animEffect>
                                  </p:childTnLst>
                                </p:cTn>
                              </p:par>
                            </p:childTnLst>
                          </p:cTn>
                        </p:par>
                        <p:par>
                          <p:cTn id="45" fill="hold">
                            <p:stCondLst>
                              <p:cond delay="6432"/>
                            </p:stCondLst>
                            <p:childTnLst>
                              <p:par>
                                <p:cTn id="46" presetID="2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down)">
                                      <p:cBhvr>
                                        <p:cTn id="4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44" grpId="0"/>
      <p:bldP spid="20"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条件</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818515"/>
            <a:ext cx="10871200" cy="5584825"/>
          </a:xfrm>
          <a:prstGeom prst="rect">
            <a:avLst/>
          </a:prstGeom>
        </p:spPr>
        <p:txBody>
          <a:bodyPr wrap="square" anchor="ctr" anchorCtr="0">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申请人需参加国家中小学教师资格考试人员获得《中小学教师资格考试合格证明》，且在有效期内。纳入免试认定改革范围的教育类研究生和师范生，应当通过师范生教育教学能力考核取得《师范生教师职业能力证书》，且在有效期内。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（一）思想品德条件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拥护中国共产党的领导，热爱社会主义祖国，坚持党的基本路线，有良好的政治素质和道德品质，遵守宪法和法律，热爱教育事业，履行《教师法》规定的义务，遵守教师职业道德。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（二）学历要求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1．申请幼儿园教师资格应当具备幼儿师范学校毕业及其以上学历，或其他大学专科毕业及其以上学历。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2．申请小学教师资格应当具备中等师范学校毕业及其以上学历，或其他大学专科毕业及其以上学历。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3．申请初级中学教师资格应当具备高等师范专科学校或其他大学本科毕业及其以上学历。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4．申请高级中学和中等职业学校教师资格应当具备高等师范本科学校或其他大学本科毕业及其以上学历。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（三）普通话要求 </a:t>
            </a:r>
            <a:endPar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申请认定教师资格人员的普通话水平，应当达到国家语言文字工作委员会颁发的《普通话水平测试等级标准》二级乙等及以上。申请语文教师资格的普通话水平应达到二级甲等及以上。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（四）体检要求 </a:t>
            </a:r>
            <a:endPar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能适应教育教学工作的需要，具有良好的身体素质。体检标准按照教育部教师资格认定指导中心《关于调整申请认定幼儿园教师资格人员体检标准的通知》（教资字〔2010〕15号）和《山西省申请教师资格人员体检标准及办法（修订）》（晋教人字〔2005〕19号）执行，体检结论为合格。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认定程序</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组合 1"/>
          <p:cNvGrpSpPr/>
          <p:nvPr/>
        </p:nvGrpSpPr>
        <p:grpSpPr>
          <a:xfrm>
            <a:off x="419082" y="330721"/>
            <a:ext cx="11355197" cy="3545780"/>
            <a:chOff x="499727" y="1926476"/>
            <a:chExt cx="11355197" cy="3545780"/>
          </a:xfrm>
        </p:grpSpPr>
        <p:grpSp>
          <p:nvGrpSpPr>
            <p:cNvPr id="3" name="iṧľîḑè"/>
            <p:cNvGrpSpPr/>
            <p:nvPr/>
          </p:nvGrpSpPr>
          <p:grpSpPr>
            <a:xfrm>
              <a:off x="499727" y="3902596"/>
              <a:ext cx="2804062" cy="1569660"/>
              <a:chOff x="1199456" y="1249730"/>
              <a:chExt cx="2804062" cy="1569660"/>
            </a:xfrm>
          </p:grpSpPr>
          <p:sp>
            <p:nvSpPr>
              <p:cNvPr id="4" name="iṥľîďê"/>
              <p:cNvSpPr/>
              <p:nvPr/>
            </p:nvSpPr>
            <p:spPr>
              <a:xfrm>
                <a:off x="1199456" y="1556792"/>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9" name="íŝliďé"/>
              <p:cNvSpPr txBox="1"/>
              <p:nvPr/>
            </p:nvSpPr>
            <p:spPr>
              <a:xfrm>
                <a:off x="1319466" y="1249730"/>
                <a:ext cx="869149" cy="1569660"/>
              </a:xfrm>
              <a:prstGeom prst="rect">
                <a:avLst/>
              </a:prstGeom>
              <a:noFill/>
            </p:spPr>
            <p:txBody>
              <a:bodyPr wrap="square" lIns="91440" tIns="45720" rIns="91440" bIns="45720">
                <a:normAutofit/>
              </a:bodyPr>
              <a:lstStyle/>
              <a:p>
                <a:r>
                  <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1</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1" name="íşḷïďê"/>
              <p:cNvSpPr/>
              <p:nvPr/>
            </p:nvSpPr>
            <p:spPr>
              <a:xfrm>
                <a:off x="2062650" y="1556792"/>
                <a:ext cx="1940868" cy="382013"/>
              </a:xfrm>
              <a:prstGeom prst="rect">
                <a:avLst/>
              </a:prstGeom>
            </p:spPr>
            <p:txBody>
              <a:bodyPr wrap="square" lIns="91440" tIns="45720" rIns="91440" bIns="45720" anchor="b">
                <a:noAutofit/>
              </a:bodyPr>
              <a:lstStyle/>
              <a:p>
                <a:pPr algn="just"/>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制定工作</a:t>
                </a:r>
                <a:r>
                  <a:rPr lang="zh-CN" altLang="en-US" sz="2000" b="1" kern="0" dirty="0">
                    <a:solidFill>
                      <a:schemeClr val="accent1"/>
                    </a:solidFill>
                    <a:uFillTx/>
                    <a:latin typeface="思源黑体" charset="0"/>
                    <a:ea typeface="思源黑体" panose="020B0500000000000000" pitchFamily="34" charset="-122"/>
                    <a:cs typeface="+mn-ea"/>
                    <a:sym typeface="思源黑体" panose="020B0500000000000000" pitchFamily="34" charset="-122"/>
                  </a:rPr>
                  <a:t>计划</a:t>
                </a:r>
                <a:endParaRPr lang="zh-CN" altLang="en-US" sz="2000" b="1" kern="0" dirty="0">
                  <a:solidFill>
                    <a:schemeClr val="accent1"/>
                  </a:solidFill>
                  <a:uFillTx/>
                  <a:latin typeface="思源黑体" charset="0"/>
                  <a:ea typeface="思源黑体" panose="020B0500000000000000" pitchFamily="34" charset="-122"/>
                  <a:cs typeface="+mn-ea"/>
                  <a:sym typeface="思源黑体" panose="020B0500000000000000" pitchFamily="34" charset="-122"/>
                </a:endParaRPr>
              </a:p>
            </p:txBody>
          </p:sp>
        </p:grpSp>
        <p:grpSp>
          <p:nvGrpSpPr>
            <p:cNvPr id="10" name="îślíḋè"/>
            <p:cNvGrpSpPr/>
            <p:nvPr/>
          </p:nvGrpSpPr>
          <p:grpSpPr>
            <a:xfrm>
              <a:off x="3349894" y="2919616"/>
              <a:ext cx="2871322" cy="1569660"/>
              <a:chOff x="1199456" y="266750"/>
              <a:chExt cx="2871322" cy="1569660"/>
            </a:xfrm>
          </p:grpSpPr>
          <p:sp>
            <p:nvSpPr>
              <p:cNvPr id="11" name="iṩlíḍe"/>
              <p:cNvSpPr/>
              <p:nvPr/>
            </p:nvSpPr>
            <p:spPr>
              <a:xfrm>
                <a:off x="1199456" y="573812"/>
                <a:ext cx="864096"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2" name="îśļiḓe"/>
              <p:cNvSpPr txBox="1"/>
              <p:nvPr/>
            </p:nvSpPr>
            <p:spPr>
              <a:xfrm>
                <a:off x="1322235" y="266750"/>
                <a:ext cx="869149" cy="1569660"/>
              </a:xfrm>
              <a:prstGeom prst="rect">
                <a:avLst/>
              </a:prstGeom>
              <a:noFill/>
            </p:spPr>
            <p:txBody>
              <a:bodyPr wrap="square" lIns="91440" tIns="45720" rIns="91440" bIns="45720">
                <a:normAutofit/>
              </a:bodyPr>
              <a:lstStyle/>
              <a:p>
                <a:r>
                  <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2</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3" name="iṩļiḑe"/>
              <p:cNvSpPr/>
              <p:nvPr/>
            </p:nvSpPr>
            <p:spPr>
              <a:xfrm>
                <a:off x="2129910" y="573812"/>
                <a:ext cx="1940868" cy="382013"/>
              </a:xfrm>
              <a:prstGeom prst="rect">
                <a:avLst/>
              </a:prstGeom>
            </p:spPr>
            <p:txBody>
              <a:bodyPr wrap="square" lIns="91440" tIns="45720" rIns="91440" bIns="45720" anchor="b">
                <a:noAutofit/>
              </a:bodyPr>
              <a:lstStyle/>
              <a:p>
                <a:pPr algn="l"/>
                <a:r>
                  <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rPr>
                  <a:t>申请人注册</a:t>
                </a:r>
                <a:endPar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endParaRPr>
              </a:p>
            </p:txBody>
          </p:sp>
        </p:grpSp>
        <p:grpSp>
          <p:nvGrpSpPr>
            <p:cNvPr id="22" name="íSḷîḓè"/>
            <p:cNvGrpSpPr/>
            <p:nvPr/>
          </p:nvGrpSpPr>
          <p:grpSpPr>
            <a:xfrm>
              <a:off x="6200061" y="3902596"/>
              <a:ext cx="2804062" cy="1569660"/>
              <a:chOff x="1199456" y="1249730"/>
              <a:chExt cx="2804062" cy="1569660"/>
            </a:xfrm>
          </p:grpSpPr>
          <p:sp>
            <p:nvSpPr>
              <p:cNvPr id="23" name="íṡlïdé"/>
              <p:cNvSpPr/>
              <p:nvPr/>
            </p:nvSpPr>
            <p:spPr>
              <a:xfrm>
                <a:off x="1199456" y="1556792"/>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6" name="îš1ïḍè"/>
              <p:cNvSpPr txBox="1"/>
              <p:nvPr/>
            </p:nvSpPr>
            <p:spPr>
              <a:xfrm>
                <a:off x="1319465" y="1249730"/>
                <a:ext cx="869149" cy="1569660"/>
              </a:xfrm>
              <a:prstGeom prst="rect">
                <a:avLst/>
              </a:prstGeom>
              <a:noFill/>
            </p:spPr>
            <p:txBody>
              <a:bodyPr wrap="square" lIns="91440" tIns="45720" rIns="91440" bIns="45720">
                <a:normAutofit/>
              </a:bodyPr>
              <a:lstStyle/>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3</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7" name="îSlíḍé"/>
              <p:cNvSpPr/>
              <p:nvPr/>
            </p:nvSpPr>
            <p:spPr>
              <a:xfrm>
                <a:off x="2062650" y="1556792"/>
                <a:ext cx="1940868" cy="382013"/>
              </a:xfrm>
              <a:prstGeom prst="rect">
                <a:avLst/>
              </a:prstGeom>
            </p:spPr>
            <p:txBody>
              <a:bodyPr wrap="square" lIns="91440" tIns="45720" rIns="91440" bIns="45720" anchor="b">
                <a:noAutofit/>
              </a:bodyPr>
              <a:lstStyle/>
              <a:p>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申请人报名</a:t>
                </a:r>
                <a:r>
                  <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8" name="组合 27"/>
            <p:cNvGrpSpPr/>
            <p:nvPr/>
          </p:nvGrpSpPr>
          <p:grpSpPr>
            <a:xfrm>
              <a:off x="9050227" y="1926476"/>
              <a:ext cx="2804697" cy="1569660"/>
              <a:chOff x="10087735" y="1926476"/>
              <a:chExt cx="2804697" cy="1569660"/>
            </a:xfrm>
          </p:grpSpPr>
          <p:sp>
            <p:nvSpPr>
              <p:cNvPr id="31" name="í$ḷïḋé"/>
              <p:cNvSpPr/>
              <p:nvPr/>
            </p:nvSpPr>
            <p:spPr>
              <a:xfrm>
                <a:off x="10087735" y="2247508"/>
                <a:ext cx="864096"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2" name="ïsḻíde"/>
              <p:cNvSpPr txBox="1"/>
              <p:nvPr/>
            </p:nvSpPr>
            <p:spPr>
              <a:xfrm>
                <a:off x="10181996" y="1926476"/>
                <a:ext cx="869149" cy="1569660"/>
              </a:xfrm>
              <a:prstGeom prst="rect">
                <a:avLst/>
              </a:prstGeom>
              <a:noFill/>
            </p:spPr>
            <p:txBody>
              <a:bodyPr wrap="square" lIns="91440" tIns="45720" rIns="91440" bIns="45720">
                <a:normAutofit/>
              </a:bodyPr>
              <a:lstStyle/>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4</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3" name="ïṧlïḑê"/>
              <p:cNvSpPr/>
              <p:nvPr/>
            </p:nvSpPr>
            <p:spPr>
              <a:xfrm>
                <a:off x="10951564" y="2667878"/>
                <a:ext cx="1940868" cy="382013"/>
              </a:xfrm>
              <a:prstGeom prst="rect">
                <a:avLst/>
              </a:prstGeom>
            </p:spPr>
            <p:txBody>
              <a:bodyPr wrap="square" lIns="91440" tIns="45720" rIns="91440" bIns="45720" anchor="b">
                <a:noAutofit/>
              </a:bodyPr>
              <a:lstStyle/>
              <a:p>
                <a:r>
                  <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rPr>
                  <a:t>现场确认及材料审查</a:t>
                </a:r>
                <a:r>
                  <a:rPr lang="zh-CN" altLang="en-US" sz="2400" b="1" spc="600" dirty="0">
                    <a:solidFill>
                      <a:schemeClr val="tx1">
                        <a:lumMod val="75000"/>
                        <a:lumOff val="25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tx1">
                      <a:lumMod val="75000"/>
                      <a:lumOff val="25000"/>
                    </a:scheme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sp>
        <p:nvSpPr>
          <p:cNvPr id="36" name="PA-文本框 42"/>
          <p:cNvSpPr txBox="1"/>
          <p:nvPr>
            <p:custDataLst>
              <p:tags r:id="rId1"/>
            </p:custDataLst>
          </p:nvPr>
        </p:nvSpPr>
        <p:spPr>
          <a:xfrm>
            <a:off x="1284990" y="3020008"/>
            <a:ext cx="1938154" cy="2009775"/>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各认定机构制定本机构认定工作的通知公告（包括认定政策、咨询电话、各类别申请人网上报名、体检、提交材料现场确认的时间安排和工作要求等），并通过本机构官方网站及多种渠道向社会公布。</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PA-文本框 42"/>
          <p:cNvSpPr txBox="1"/>
          <p:nvPr>
            <p:custDataLst>
              <p:tags r:id="rId2"/>
            </p:custDataLst>
          </p:nvPr>
        </p:nvSpPr>
        <p:spPr>
          <a:xfrm>
            <a:off x="4212590" y="2025015"/>
            <a:ext cx="1827530" cy="105029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符合条件的申请人员在规定时间内登录“中国教师资格网”进行网上申报。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PA-文本框 42"/>
          <p:cNvSpPr txBox="1"/>
          <p:nvPr>
            <p:custDataLst>
              <p:tags r:id="rId3"/>
            </p:custDataLst>
          </p:nvPr>
        </p:nvSpPr>
        <p:spPr>
          <a:xfrm>
            <a:off x="7054114" y="3020008"/>
            <a:ext cx="1938154" cy="105029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网上报名开始后，申请人在规定的网上报名时间内，在“中国教师资格网”用本人的账号登录并报名。</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PA-文本框 42"/>
          <p:cNvSpPr txBox="1"/>
          <p:nvPr>
            <p:custDataLst>
              <p:tags r:id="rId4"/>
            </p:custDataLst>
          </p:nvPr>
        </p:nvSpPr>
        <p:spPr>
          <a:xfrm>
            <a:off x="8969375" y="1630680"/>
            <a:ext cx="3198495" cy="416814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1.现场确认地点：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高中、中职类：采取网上实名认证办理方式，请关注“长治政务服务”微信公众号进行申请人实名认证注册，按照网上提示流程提交申请材料办理，申请人一次不用跑，并提供“全帮办”，即长治市域通办帮办服务，申请人可就近在全市各级行政审批局窗口办理。</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（2）初中及以下：由各县区自行确定。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2.申请人在现场确认时应提供如下材料：</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（1）身份证、户口簿 </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（2）学历证书（非必要）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（3）普通话等级证书</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（4）体格检查合格表</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（5）无犯罪记录证明 </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（6）近期1寸免冠白底照片1张</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（7）当地认定机构要求提供的其他材料。</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5" name="íṡlïdé"/>
          <p:cNvSpPr/>
          <p:nvPr/>
        </p:nvSpPr>
        <p:spPr>
          <a:xfrm>
            <a:off x="3338751" y="4510648"/>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6" name="îš1ïḍè"/>
          <p:cNvSpPr txBox="1"/>
          <p:nvPr/>
        </p:nvSpPr>
        <p:spPr>
          <a:xfrm>
            <a:off x="3458760" y="4203586"/>
            <a:ext cx="869149" cy="1569660"/>
          </a:xfrm>
          <a:prstGeom prst="rect">
            <a:avLst/>
          </a:prstGeom>
          <a:noFill/>
        </p:spPr>
        <p:txBody>
          <a:bodyPr wrap="square" lIns="91440" tIns="45720" rIns="91440" bIns="45720">
            <a:normAutofit/>
          </a:bodyPr>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5</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7" name="îSlíḍé"/>
          <p:cNvSpPr/>
          <p:nvPr/>
        </p:nvSpPr>
        <p:spPr>
          <a:xfrm>
            <a:off x="4299100" y="4378568"/>
            <a:ext cx="1940868" cy="382013"/>
          </a:xfrm>
          <a:prstGeom prst="rect">
            <a:avLst/>
          </a:prstGeom>
        </p:spPr>
        <p:txBody>
          <a:bodyPr wrap="square" lIns="91440" tIns="45720" rIns="91440" bIns="45720" anchor="b">
            <a:noAutofit/>
          </a:bodyPr>
          <a:p>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资格认定</a:t>
            </a:r>
            <a:r>
              <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8" name="PA-文本框 42"/>
          <p:cNvSpPr txBox="1"/>
          <p:nvPr>
            <p:custDataLst>
              <p:tags r:id="rId5"/>
            </p:custDataLst>
          </p:nvPr>
        </p:nvSpPr>
        <p:spPr>
          <a:xfrm>
            <a:off x="4401820" y="4899025"/>
            <a:ext cx="2963545" cy="1529715"/>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各认定机构应在受理申请后30个工作日内做出认定结论。根据认定结论，在“教师资格管理信息系统”中进行认定数据确认和证书编号，向认定合格的申请人发放《教师资格证书》和加盖公章的《教师资格认定申请表》。</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5.1.2"/>
</p:tagLst>
</file>

<file path=ppt/tags/tag2.xml><?xml version="1.0" encoding="utf-8"?>
<p:tagLst xmlns:p="http://schemas.openxmlformats.org/presentationml/2006/main">
  <p:tag name="PA" val="v5.1.2"/>
</p:tagLst>
</file>

<file path=ppt/tags/tag3.xml><?xml version="1.0" encoding="utf-8"?>
<p:tagLst xmlns:p="http://schemas.openxmlformats.org/presentationml/2006/main">
  <p:tag name="PA" val="v5.1.2"/>
</p:tagLst>
</file>

<file path=ppt/tags/tag4.xml><?xml version="1.0" encoding="utf-8"?>
<p:tagLst xmlns:p="http://schemas.openxmlformats.org/presentationml/2006/main">
  <p:tag name="PA" val="v5.1.2"/>
</p:tagLst>
</file>

<file path=ppt/tags/tag5.xml><?xml version="1.0" encoding="utf-8"?>
<p:tagLst xmlns:p="http://schemas.openxmlformats.org/presentationml/2006/main">
  <p:tag name="PA" val="v5.1.2"/>
</p:tagLst>
</file>

<file path=ppt/tags/tag6.xml><?xml version="1.0" encoding="utf-8"?>
<p:tagLst xmlns:p="http://schemas.openxmlformats.org/presentationml/2006/main">
  <p:tag name="COMMONDATA" val="eyJoZGlkIjoiNzlkNTU1ZTgwZWQ1MmJlOGI5MGIwYWVlODU3NDhiZDgifQ=="/>
  <p:tag name="KSO_WPP_MARK_KEY" val="78c34a73-4446-4bcd-800e-d166ed5dba6f"/>
</p:tagLst>
</file>

<file path=ppt/theme/theme1.xml><?xml version="1.0" encoding="utf-8"?>
<a:theme xmlns:a="http://schemas.openxmlformats.org/drawingml/2006/main" name="Office 主题​​">
  <a:themeElements>
    <a:clrScheme name="Custom 27">
      <a:dk1>
        <a:srgbClr val="000000"/>
      </a:dk1>
      <a:lt1>
        <a:srgbClr val="FFFFFF"/>
      </a:lt1>
      <a:dk2>
        <a:srgbClr val="44546A"/>
      </a:dk2>
      <a:lt2>
        <a:srgbClr val="E7E6E6"/>
      </a:lt2>
      <a:accent1>
        <a:srgbClr val="004D73"/>
      </a:accent1>
      <a:accent2>
        <a:srgbClr val="3C7AAB"/>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Custom 27">
      <a:dk1>
        <a:srgbClr val="000000"/>
      </a:dk1>
      <a:lt1>
        <a:srgbClr val="FFFFFF"/>
      </a:lt1>
      <a:dk2>
        <a:srgbClr val="44546A"/>
      </a:dk2>
      <a:lt2>
        <a:srgbClr val="E7E6E6"/>
      </a:lt2>
      <a:accent1>
        <a:srgbClr val="004D73"/>
      </a:accent1>
      <a:accent2>
        <a:srgbClr val="3C7AAB"/>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2062</Words>
  <Application>WPS 演示</Application>
  <PresentationFormat>宽屏</PresentationFormat>
  <Paragraphs>91</Paragraphs>
  <Slides>6</Slides>
  <Notes>0</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6</vt:i4>
      </vt:variant>
    </vt:vector>
  </HeadingPairs>
  <TitlesOfParts>
    <vt:vector size="33" baseType="lpstr">
      <vt:lpstr>Arial</vt:lpstr>
      <vt:lpstr>宋体</vt:lpstr>
      <vt:lpstr>Wingdings</vt:lpstr>
      <vt:lpstr>微软雅黑</vt:lpstr>
      <vt:lpstr>方正小标宋简体</vt:lpstr>
      <vt:lpstr>思源黑体 CN Heavy</vt:lpstr>
      <vt:lpstr>微软雅黑 Light</vt:lpstr>
      <vt:lpstr>思源黑体 CN Normal</vt:lpstr>
      <vt:lpstr>Open Sans</vt:lpstr>
      <vt:lpstr>Roboto Black</vt:lpstr>
      <vt:lpstr>Verdana</vt:lpstr>
      <vt:lpstr>Gill Sans</vt:lpstr>
      <vt:lpstr>Source Sans Pro Light</vt:lpstr>
      <vt:lpstr>FZHei-B01S</vt:lpstr>
      <vt:lpstr>Source Han Sans SC</vt:lpstr>
      <vt:lpstr>思源黑体</vt:lpstr>
      <vt:lpstr>思源黑体</vt:lpstr>
      <vt:lpstr>Source Han Sans CN Normal</vt:lpstr>
      <vt:lpstr>等线</vt:lpstr>
      <vt:lpstr>Arial Unicode MS</vt:lpstr>
      <vt:lpstr>等线 Light</vt:lpstr>
      <vt:lpstr>Calibri</vt:lpstr>
      <vt:lpstr>Segoe UI</vt:lpstr>
      <vt:lpstr>黑体</vt:lpstr>
      <vt:lpstr>Segoe Print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Administrater</dc:creator>
  <cp:lastModifiedBy>赵选</cp:lastModifiedBy>
  <cp:revision>18</cp:revision>
  <dcterms:created xsi:type="dcterms:W3CDTF">2019-11-13T11:19:00Z</dcterms:created>
  <dcterms:modified xsi:type="dcterms:W3CDTF">2023-05-25T00:41:38Z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11DF152B0039456883774AB0B426FA42_13</vt:lpwstr>
  </property>
</Properties>
</file>